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DFF118-6F78-4F1C-85F9-E8BE7D8210F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2EEBD2-D588-4F5C-9928-A0F0E7A8F3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5CE982-632E-48AD-85E8-70DCC674B4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AF285E-7A44-4E9A-A3AC-AF617A914F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FCE95EB-1F9B-4DD9-9A77-4251525A9A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BEAC4B8-CB90-4BB7-AD88-8FA0780205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E79000-E26E-4612-8459-82241B43BB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ACCB25-90A7-4E78-AA1A-59F14757F28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79C62D-F98C-4228-98D5-5CC0C2A7C2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DA1045-A0BA-4480-A4DC-1F7B5F48A9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215F2C-DA98-49CA-B309-4E2FBE600B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3BB77A-3AE0-44E2-9711-0BF167A17C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C86D99-0990-4773-8B28-C9D52D279A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414471-1C7F-445B-8F1F-1D1ACF89B4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B903F3-6920-48B0-8B50-98C1CE915E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7374A2-F4C5-468E-8A47-AC773462AE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B4C5733-35E7-4B1A-87CC-A15FDC3490F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BEFAD2-B094-4341-989C-866F6EBB27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EE6C6B-40BE-4889-9711-9F18D1FB0B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957939-936D-4728-B3D5-BEE617473B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27B105-AAD6-4EAA-A049-C635F4BE2C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B8CD205-F24C-456F-B98C-0D0C6611E2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809E48-C929-40E1-8DA8-8709A3D173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B0D350D-9EE9-4641-8D97-F5683FE114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8E4A9A-691D-4981-9C1A-DCFB440B57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89EEE9D-DEC7-4126-A6DF-2D44CAA326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B568FB-55E8-47A2-AFA4-A7D0A1F03D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F5300C-DBEF-4C15-9D71-0D00121CC3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687F75-120A-4133-92F6-4FFB75EB60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B2CE83-91BF-4B6D-B484-DD9A14A25F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CCF447-688E-4432-B68E-00B9C14004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AC002D6-3AEB-4627-8769-CC728D996F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42F4B0-3937-471C-9DA4-9E675233C9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7961C5-6BFA-475E-AD7F-FCCAAD9C9DD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51C9D5B-BEFC-4356-BE4C-EEB2A56F72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A7F8BF-D665-4731-A8FD-669230C6C5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1581DAD-E028-46B5-830B-22F75F0804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4537C0-1494-4ADC-942C-117ACE53F4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B8A4B9-D7BA-429A-9741-5A57B304B8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8E7C82-24FE-4015-A57F-4ADFF05906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E205DC1-E778-45A3-BD06-2A0FE81CC8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43873A8-9BC1-4B45-95D6-F5F00E6D3D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8087034-41A2-4EC2-893F-F9EA6C2AD9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91502C2-5C00-4DB0-A342-9ACA4C2C42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ED976A-FCC0-490D-BDE0-C0F2B3DDD1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A573362-1002-4109-861E-4527F385F9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CEB6E95-DE48-4219-AE17-6F6D235B38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1AF73EC-8F31-4BDD-8DB4-BFCD756A34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AE33D42-2D4E-437F-9B49-2B42AD6F91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E64DADD-74D4-4451-B798-F45788A40F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AEFCFB7-747F-427E-BD4A-84E76E7D95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4FF8665-3CA6-4D34-9497-096B8FD1F5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49CBC74-4B6F-4818-9F65-A9606747E7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4B94051-6025-4E70-9F43-BFE825BB08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1F81395-AD31-49B3-AF30-AD4E1F445E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53674A-609D-40B3-9787-30918A2BE9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7DFC126-5453-40D0-A30B-12B324659FE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8E5597C-F8B1-4869-8D17-1D40FF840E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3100D6E-B9E2-47A0-99DE-38939A07CE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27F4B6B-0F86-4698-963A-7F4BD44CCD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8F15725-4661-430D-88D3-EA2AC7047A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6261B89-CE1F-4646-A2AD-7A8418D6C3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450A091-4383-40E7-8A18-E3DB98F4F2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704EFEB-E634-467E-AB05-6F8C94D4ED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DD8E8F6-3120-4A77-9B73-869508B9EA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73DCD2A-4A83-42CA-94C0-5E236C1972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834048-FB6F-4ECE-887A-C4CB41A75C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F6896D9-0860-4B42-8CA9-EE9558672D8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EBCEE4F-3213-4723-B2E4-F8366C77BA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41CB835-CD40-4B2D-995A-C2B0A01AD0C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2F7AAF-BB97-4DB4-99AB-5F045B2334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76B91B-87CF-465D-AFE1-0F19036A7B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3960" cy="2321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3008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712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7280" cy="1072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44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7EE0B1-6992-4200-9C0C-4897EBD0CAE4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4840" cy="5815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0560" y="5475240"/>
            <a:ext cx="17982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82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E3302D-05FF-4B66-9298-D4AD8FBFA0C3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1A94BE-4FA2-4A51-BA63-3B9B0791123B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BA74AF-100F-4976-B875-FE935BF611A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</a:t>
            </a:r>
            <a:r>
              <a:rPr b="0" lang="en-US" sz="3200" spc="-1" strike="noStrike">
                <a:latin typeface="Arial"/>
              </a:rPr>
              <a:t>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503B30-DE14-4497-89C3-994691212EE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E71F19-21D9-404B-8CAA-408B6FCCCA79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880" cy="195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  <a:ea typeface="Noto Sans CJK SC"/>
              </a:rPr>
              <a:t>Thesis Proposal Idea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880" cy="133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Genetic algorithm to train a batbot to hover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alum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2023/02/20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880" cy="195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880" cy="133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6440" cy="292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4560" cy="458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General Optimization Workflow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Static Hovering Test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Dynamic Hovering Test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8229600" y="6512040"/>
            <a:ext cx="38678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 MORE DETAILED INFORMATION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581040" y="2180520"/>
            <a:ext cx="11027880" cy="367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Goal: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Batbot to achieve stable hovering.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Problem: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Complex control strategy as flapping wings are much more complex compared to for example a quadcopter.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Solution: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Design a testing environment were, by means of a genetic algorithm, the Batbot can safely learn by itself the necessary controls to achieve hovering.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Problem Statement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887400" y="3429000"/>
            <a:ext cx="5085360" cy="53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5c2f7d"/>
                </a:solidFill>
                <a:latin typeface="Gill Sans MT"/>
              </a:rPr>
              <a:t>Static Hovering Test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81040" y="4104360"/>
            <a:ext cx="5391360" cy="293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Batbot fixed to a point to learn basic movement needed to hover.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523560" y="3429000"/>
            <a:ext cx="5085360" cy="551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5c2f7d"/>
                </a:solidFill>
                <a:latin typeface="Gill Sans MT"/>
              </a:rPr>
              <a:t>Dynamic Hovering Test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5257800" y="4104360"/>
            <a:ext cx="6856920" cy="293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" sz="1800" spc="-1" strike="noStrike">
                <a:solidFill>
                  <a:srgbClr val="3d3d3d"/>
                </a:solidFill>
                <a:latin typeface="Gill Sans MT"/>
              </a:rPr>
              <a:t>Batbot allowed to fly without attachments to train control system based on results of static hovering test.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PROBLEM Statement - How can this be achieved?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 flipH="1" rot="5400000">
            <a:off x="2717640" y="4864320"/>
            <a:ext cx="913320" cy="568080"/>
          </a:xfrm>
          <a:prstGeom prst="rect">
            <a:avLst/>
          </a:prstGeom>
          <a:ln w="0">
            <a:noFill/>
          </a:ln>
        </p:spPr>
      </p:pic>
      <p:sp>
        <p:nvSpPr>
          <p:cNvPr id="291" name=""/>
          <p:cNvSpPr/>
          <p:nvPr/>
        </p:nvSpPr>
        <p:spPr>
          <a:xfrm>
            <a:off x="914400" y="6400800"/>
            <a:ext cx="2513520" cy="456120"/>
          </a:xfrm>
          <a:prstGeom prst="rect">
            <a:avLst/>
          </a:prstGeom>
          <a:solidFill>
            <a:srgbClr val="808080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"/>
          <p:cNvSpPr/>
          <p:nvPr/>
        </p:nvSpPr>
        <p:spPr>
          <a:xfrm>
            <a:off x="1600200" y="5029200"/>
            <a:ext cx="227520" cy="1370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"/>
          <p:cNvSpPr/>
          <p:nvPr/>
        </p:nvSpPr>
        <p:spPr>
          <a:xfrm>
            <a:off x="1828800" y="5029200"/>
            <a:ext cx="1141920" cy="227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"/>
          <p:cNvSpPr/>
          <p:nvPr/>
        </p:nvSpPr>
        <p:spPr>
          <a:xfrm>
            <a:off x="7543800" y="6400800"/>
            <a:ext cx="3427920" cy="4561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>
            <a:off x="10515600" y="4800600"/>
            <a:ext cx="456120" cy="15991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"/>
          <p:cNvSpPr/>
          <p:nvPr/>
        </p:nvSpPr>
        <p:spPr>
          <a:xfrm>
            <a:off x="9144000" y="4800960"/>
            <a:ext cx="360" cy="45684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>
            <a:off x="9144000" y="4800600"/>
            <a:ext cx="1370520" cy="63000"/>
          </a:xfrm>
          <a:prstGeom prst="rect">
            <a:avLst/>
          </a:prstGeom>
          <a:solidFill>
            <a:srgbClr val="808080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8458200" y="4800600"/>
            <a:ext cx="1522440" cy="874800"/>
          </a:xfrm>
          <a:prstGeom prst="rect">
            <a:avLst/>
          </a:prstGeom>
          <a:ln w="0">
            <a:noFill/>
          </a:ln>
        </p:spPr>
      </p:pic>
      <p:sp>
        <p:nvSpPr>
          <p:cNvPr id="299" name="PlaceHolder 13"/>
          <p:cNvSpPr/>
          <p:nvPr/>
        </p:nvSpPr>
        <p:spPr>
          <a:xfrm>
            <a:off x="630000" y="1123200"/>
            <a:ext cx="11027880" cy="253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Problem: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Training might need a lot of repetitions which is difficult when training in real world and not in simulation. 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2 Step Training( 1</a:t>
            </a:r>
            <a:r>
              <a:rPr b="0" lang="en-US" sz="2400" spc="-1" strike="noStrike" baseline="33000">
                <a:solidFill>
                  <a:srgbClr val="3d3d3d"/>
                </a:solidFill>
                <a:latin typeface="Gill Sans MT"/>
                <a:ea typeface="DejaVu Sans"/>
              </a:rPr>
              <a:t>st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Static, 2</a:t>
            </a:r>
            <a:r>
              <a:rPr b="0" lang="en-US" sz="2400" spc="-1" strike="noStrike" baseline="33000">
                <a:solidFill>
                  <a:srgbClr val="3d3d3d"/>
                </a:solidFill>
                <a:latin typeface="Gill Sans MT"/>
                <a:ea typeface="DejaVu Sans"/>
              </a:rPr>
              <a:t>nd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Dynamic)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General optimization WORKFLOW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8229600" y="2057400"/>
            <a:ext cx="1370520" cy="1370520"/>
          </a:xfrm>
          <a:prstGeom prst="rect">
            <a:avLst/>
          </a:prstGeom>
          <a:ln w="0">
            <a:noFill/>
          </a:ln>
        </p:spPr>
      </p:pic>
      <p:grpSp>
        <p:nvGrpSpPr>
          <p:cNvPr id="302" name=""/>
          <p:cNvGrpSpPr/>
          <p:nvPr/>
        </p:nvGrpSpPr>
        <p:grpSpPr>
          <a:xfrm>
            <a:off x="8001000" y="4973760"/>
            <a:ext cx="2056320" cy="1370520"/>
            <a:chOff x="8001000" y="4973760"/>
            <a:chExt cx="2056320" cy="1370520"/>
          </a:xfrm>
        </p:grpSpPr>
        <p:sp>
          <p:nvSpPr>
            <p:cNvPr id="303" name=""/>
            <p:cNvSpPr/>
            <p:nvPr/>
          </p:nvSpPr>
          <p:spPr>
            <a:xfrm>
              <a:off x="8001000" y="6040800"/>
              <a:ext cx="2056320" cy="30348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"/>
            <p:cNvSpPr/>
            <p:nvPr/>
          </p:nvSpPr>
          <p:spPr>
            <a:xfrm>
              <a:off x="9784080" y="4973760"/>
              <a:ext cx="273240" cy="10659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"/>
            <p:cNvSpPr/>
            <p:nvPr/>
          </p:nvSpPr>
          <p:spPr>
            <a:xfrm>
              <a:off x="8961120" y="4974120"/>
              <a:ext cx="360" cy="30456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"/>
            <p:cNvSpPr/>
            <p:nvPr/>
          </p:nvSpPr>
          <p:spPr>
            <a:xfrm>
              <a:off x="8961120" y="4973760"/>
              <a:ext cx="821880" cy="4140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666666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7" name="" descr=""/>
            <p:cNvPicPr/>
            <p:nvPr/>
          </p:nvPicPr>
          <p:blipFill>
            <a:blip r:embed="rId2"/>
            <a:stretch/>
          </p:blipFill>
          <p:spPr>
            <a:xfrm>
              <a:off x="8549640" y="4973760"/>
              <a:ext cx="912960" cy="582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8" name="PlaceHolder 6"/>
          <p:cNvSpPr/>
          <p:nvPr/>
        </p:nvSpPr>
        <p:spPr>
          <a:xfrm>
            <a:off x="581040" y="2180520"/>
            <a:ext cx="741924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1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st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Evolutionary algorithm Covariance Matrix Adaptation (CMA) proposes 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(solution varies from test to test)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9" name="PlaceHolder 7"/>
          <p:cNvSpPr/>
          <p:nvPr/>
        </p:nvSpPr>
        <p:spPr>
          <a:xfrm>
            <a:off x="581040" y="3429000"/>
            <a:ext cx="559008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2nd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Tests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are carried out in the test bench and using the sensors a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score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is calculated for each test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0" name="PlaceHolder 8"/>
          <p:cNvSpPr/>
          <p:nvPr/>
        </p:nvSpPr>
        <p:spPr>
          <a:xfrm>
            <a:off x="581040" y="4923720"/>
            <a:ext cx="5590080" cy="10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3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rd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Scores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of the tests are given back to the computer so that the CMA can use information to propose other 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9601200" y="2743200"/>
            <a:ext cx="456480" cy="2915640"/>
          </a:xfrm>
          <a:prstGeom prst="curvedConnector3">
            <a:avLst>
              <a:gd name="adj1" fmla="val 284736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"/>
          <p:cNvSpPr/>
          <p:nvPr/>
        </p:nvSpPr>
        <p:spPr>
          <a:xfrm flipV="1">
            <a:off x="8001000" y="2741760"/>
            <a:ext cx="227880" cy="2915640"/>
          </a:xfrm>
          <a:prstGeom prst="curvedConnector3">
            <a:avLst>
              <a:gd name="adj1" fmla="val -334905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>
            <a:off x="10896840" y="3886200"/>
            <a:ext cx="12942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7710480" y="1711080"/>
            <a:ext cx="25754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running CMA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7814160" y="6400800"/>
            <a:ext cx="2243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in Testbench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6400800" y="3969720"/>
            <a:ext cx="11419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6186960" y="1940040"/>
            <a:ext cx="1584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 WHY CMA?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Static hovering test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319" name=""/>
          <p:cNvGrpSpPr/>
          <p:nvPr/>
        </p:nvGrpSpPr>
        <p:grpSpPr>
          <a:xfrm>
            <a:off x="228600" y="3201120"/>
            <a:ext cx="4800600" cy="3655800"/>
            <a:chOff x="228600" y="3201120"/>
            <a:chExt cx="4800600" cy="3655800"/>
          </a:xfrm>
        </p:grpSpPr>
        <p:pic>
          <p:nvPicPr>
            <p:cNvPr id="320" name="" descr=""/>
            <p:cNvPicPr/>
            <p:nvPr/>
          </p:nvPicPr>
          <p:blipFill>
            <a:blip r:embed="rId1"/>
            <a:stretch/>
          </p:blipFill>
          <p:spPr>
            <a:xfrm flipH="1" rot="5400000">
              <a:off x="3721680" y="3435840"/>
              <a:ext cx="1542240" cy="1072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1" name=""/>
            <p:cNvSpPr/>
            <p:nvPr/>
          </p:nvSpPr>
          <p:spPr>
            <a:xfrm>
              <a:off x="228600" y="6086160"/>
              <a:ext cx="4743720" cy="770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111111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"/>
            <p:cNvSpPr/>
            <p:nvPr/>
          </p:nvSpPr>
          <p:spPr>
            <a:xfrm>
              <a:off x="1522800" y="3771360"/>
              <a:ext cx="430200" cy="231372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"/>
            <p:cNvSpPr/>
            <p:nvPr/>
          </p:nvSpPr>
          <p:spPr>
            <a:xfrm>
              <a:off x="1954080" y="3771360"/>
              <a:ext cx="2155680" cy="38448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8915400" y="3886200"/>
            <a:ext cx="2970720" cy="297072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 rot="16680000">
            <a:off x="7634520" y="3977640"/>
            <a:ext cx="1415520" cy="141552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4"/>
          <a:stretch/>
        </p:blipFill>
        <p:spPr>
          <a:xfrm rot="6330000">
            <a:off x="5192640" y="3820320"/>
            <a:ext cx="1415520" cy="1415520"/>
          </a:xfrm>
          <a:prstGeom prst="rect">
            <a:avLst/>
          </a:prstGeom>
          <a:ln w="0">
            <a:noFill/>
          </a:ln>
        </p:spPr>
      </p:pic>
      <p:sp>
        <p:nvSpPr>
          <p:cNvPr id="327" name=""/>
          <p:cNvSpPr/>
          <p:nvPr/>
        </p:nvSpPr>
        <p:spPr>
          <a:xfrm flipH="1" flipV="1">
            <a:off x="6400800" y="4572000"/>
            <a:ext cx="1371600" cy="22860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"/>
          <p:cNvSpPr/>
          <p:nvPr/>
        </p:nvSpPr>
        <p:spPr>
          <a:xfrm>
            <a:off x="6172560" y="4829760"/>
            <a:ext cx="20563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Solution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ONLY Motor Commands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5"/>
          <a:stretch/>
        </p:blipFill>
        <p:spPr>
          <a:xfrm>
            <a:off x="228600" y="1828800"/>
            <a:ext cx="1599120" cy="158328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>
            <a:off x="1828800" y="2971800"/>
            <a:ext cx="2057400" cy="914400"/>
          </a:xfrm>
          <a:prstGeom prst="line">
            <a:avLst/>
          </a:prstGeom>
          <a:ln w="38160">
            <a:solidFill>
              <a:srgbClr val="666666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"/>
          <p:cNvSpPr/>
          <p:nvPr/>
        </p:nvSpPr>
        <p:spPr>
          <a:xfrm>
            <a:off x="1828800" y="2086200"/>
            <a:ext cx="1827720" cy="111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MultiAxial Force Torque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6400800" y="1828800"/>
            <a:ext cx="3199320" cy="188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Micro-controller that enables wireless communication: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2286000" y="6629400"/>
            <a:ext cx="7315200" cy="36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"/>
          <p:cNvSpPr/>
          <p:nvPr/>
        </p:nvSpPr>
        <p:spPr>
          <a:xfrm>
            <a:off x="6172200" y="6255720"/>
            <a:ext cx="216720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Scores of Tests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286000" y="4856760"/>
            <a:ext cx="2970720" cy="13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 SENSOR POSITION ON ROBOT NEEDS DYNAMICS ANALYSIS AND CENTER OF MASS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5322600" y="5943600"/>
            <a:ext cx="3591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*HOW IS SCORE CALCULATED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6"/>
          <a:stretch/>
        </p:blipFill>
        <p:spPr>
          <a:xfrm flipH="1">
            <a:off x="3886920" y="3771360"/>
            <a:ext cx="456120" cy="451440"/>
          </a:xfrm>
          <a:prstGeom prst="rect">
            <a:avLst/>
          </a:prstGeom>
          <a:ln w="0">
            <a:noFill/>
          </a:ln>
        </p:spPr>
      </p:pic>
      <p:sp>
        <p:nvSpPr>
          <p:cNvPr id="338" name=""/>
          <p:cNvSpPr/>
          <p:nvPr/>
        </p:nvSpPr>
        <p:spPr>
          <a:xfrm>
            <a:off x="6400800" y="2514600"/>
            <a:ext cx="284076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-ESP8266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-Arduino UNO WiFi Rev.2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-Raspberry Pi Zero 2 W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-….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"/>
          <p:cNvSpPr/>
          <p:nvPr/>
        </p:nvSpPr>
        <p:spPr>
          <a:xfrm>
            <a:off x="5715000" y="-228600"/>
            <a:ext cx="5485320" cy="2284920"/>
          </a:xfrm>
          <a:prstGeom prst="rect">
            <a:avLst/>
          </a:prstGeom>
          <a:solidFill>
            <a:srgbClr val="ffd428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IMPORTANT: Result of this test only gives direct command to motors (no controlling yet) to obtain approximate power needed in each motor to hover in perfect conditions.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 ABLE TO AUTONOMOUSLY FLY YET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dYNAMIC hovering test (free flight enabled)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457200" y="5613480"/>
            <a:ext cx="7085520" cy="101484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>
            <a:off x="457200" y="2159280"/>
            <a:ext cx="943560" cy="355500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>
            <a:off x="3694320" y="2056680"/>
            <a:ext cx="33120" cy="1602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"/>
          <p:cNvSpPr/>
          <p:nvPr/>
        </p:nvSpPr>
        <p:spPr>
          <a:xfrm>
            <a:off x="457200" y="2017080"/>
            <a:ext cx="3269520" cy="141480"/>
          </a:xfrm>
          <a:prstGeom prst="rect">
            <a:avLst/>
          </a:prstGeom>
          <a:solidFill>
            <a:srgbClr val="808080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2286000" y="2625480"/>
            <a:ext cx="3147480" cy="194544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3191760" y="1711440"/>
            <a:ext cx="922320" cy="913320"/>
          </a:xfrm>
          <a:prstGeom prst="rect">
            <a:avLst/>
          </a:prstGeom>
          <a:ln w="0">
            <a:noFill/>
          </a:ln>
        </p:spPr>
      </p:pic>
      <p:sp>
        <p:nvSpPr>
          <p:cNvPr id="347" name=""/>
          <p:cNvSpPr/>
          <p:nvPr/>
        </p:nvSpPr>
        <p:spPr>
          <a:xfrm>
            <a:off x="1401480" y="2971800"/>
            <a:ext cx="16138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Force Sensor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 flipV="1">
            <a:off x="2286000" y="2514600"/>
            <a:ext cx="914400" cy="457200"/>
          </a:xfrm>
          <a:prstGeom prst="line">
            <a:avLst/>
          </a:prstGeom>
          <a:ln w="0"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4572000" y="2743200"/>
            <a:ext cx="7758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 flipH="1">
            <a:off x="3727440" y="2971800"/>
            <a:ext cx="844560" cy="228600"/>
          </a:xfrm>
          <a:prstGeom prst="line">
            <a:avLst/>
          </a:prstGeom>
          <a:ln w="0"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 rot="136200">
            <a:off x="3541320" y="4582440"/>
            <a:ext cx="561600" cy="561600"/>
          </a:xfrm>
          <a:prstGeom prst="rect">
            <a:avLst/>
          </a:prstGeom>
          <a:ln w="0">
            <a:noFill/>
          </a:ln>
        </p:spPr>
      </p:pic>
      <p:pic>
        <p:nvPicPr>
          <p:cNvPr id="352" name="" descr=""/>
          <p:cNvPicPr/>
          <p:nvPr/>
        </p:nvPicPr>
        <p:blipFill>
          <a:blip r:embed="rId4"/>
          <a:stretch/>
        </p:blipFill>
        <p:spPr>
          <a:xfrm>
            <a:off x="3508200" y="5124240"/>
            <a:ext cx="605880" cy="48852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1422360" y="5029200"/>
            <a:ext cx="1777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Position Sensor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2057400" y="5375520"/>
            <a:ext cx="1450800" cy="110880"/>
          </a:xfrm>
          <a:prstGeom prst="line">
            <a:avLst/>
          </a:prstGeom>
          <a:ln w="0">
            <a:solidFill>
              <a:srgbClr val="2a6099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"/>
          <p:cNvSpPr/>
          <p:nvPr/>
        </p:nvSpPr>
        <p:spPr>
          <a:xfrm>
            <a:off x="2286000" y="5715000"/>
            <a:ext cx="514980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*Extreme simplification, several ideas for position sensor: Array of US sensor, Camera and OpenCV Python,, OptiTrack alternative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 rot="17181000">
            <a:off x="7659360" y="4041720"/>
            <a:ext cx="1288800" cy="128880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6"/>
          <a:stretch/>
        </p:blipFill>
        <p:spPr>
          <a:xfrm>
            <a:off x="8915400" y="3886560"/>
            <a:ext cx="2970720" cy="297072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7"/>
          <a:stretch/>
        </p:blipFill>
        <p:spPr>
          <a:xfrm rot="5961600">
            <a:off x="5234760" y="3689280"/>
            <a:ext cx="1245960" cy="124596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 flipH="1" flipV="1">
            <a:off x="6410520" y="4343400"/>
            <a:ext cx="1361880" cy="22860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6629400" y="2286000"/>
            <a:ext cx="45712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Solution: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Controling System that uses BatBot accelerometer as input and controls Batbots motors (not just direct motor command, like in static test)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6629400" y="6400800"/>
            <a:ext cx="3200400" cy="228600"/>
          </a:xfrm>
          <a:prstGeom prst="line">
            <a:avLst/>
          </a:prstGeom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7795800" y="6172200"/>
            <a:ext cx="890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Scores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6768720" y="3997080"/>
            <a:ext cx="11174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Solutions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9"/>
          <p:cNvSpPr/>
          <p:nvPr/>
        </p:nvSpPr>
        <p:spPr>
          <a:xfrm>
            <a:off x="581040" y="435240"/>
            <a:ext cx="101174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ControlLing system optimization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685800" y="3200400"/>
            <a:ext cx="2835000" cy="2285280"/>
          </a:xfrm>
          <a:prstGeom prst="rect">
            <a:avLst/>
          </a:prstGeom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1320480" y="5597280"/>
            <a:ext cx="1650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Accelerometer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4343400" y="2297160"/>
            <a:ext cx="4028400" cy="3645720"/>
          </a:xfrm>
          <a:prstGeom prst="rect">
            <a:avLst/>
          </a:prstGeom>
          <a:ln w="0">
            <a:noFill/>
          </a:ln>
        </p:spPr>
      </p:pic>
      <p:sp>
        <p:nvSpPr>
          <p:cNvPr id="368" name=""/>
          <p:cNvSpPr/>
          <p:nvPr/>
        </p:nvSpPr>
        <p:spPr>
          <a:xfrm>
            <a:off x="3521520" y="3712320"/>
            <a:ext cx="1143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3521520" y="4151520"/>
            <a:ext cx="1143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3521520" y="4517280"/>
            <a:ext cx="1143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3521520" y="4919400"/>
            <a:ext cx="1143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5463000" y="6054480"/>
            <a:ext cx="1751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Network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3"/>
          <a:stretch/>
        </p:blipFill>
        <p:spPr>
          <a:xfrm>
            <a:off x="8915400" y="2854440"/>
            <a:ext cx="3147480" cy="1945440"/>
          </a:xfrm>
          <a:prstGeom prst="rect">
            <a:avLst/>
          </a:prstGeom>
          <a:ln w="0">
            <a:noFill/>
          </a:ln>
        </p:spPr>
      </p:pic>
      <p:sp>
        <p:nvSpPr>
          <p:cNvPr id="374" name=""/>
          <p:cNvSpPr/>
          <p:nvPr/>
        </p:nvSpPr>
        <p:spPr>
          <a:xfrm>
            <a:off x="9601200" y="4682880"/>
            <a:ext cx="1602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Batbot Motors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8001000" y="3886200"/>
            <a:ext cx="205740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"/>
          <p:cNvSpPr/>
          <p:nvPr/>
        </p:nvSpPr>
        <p:spPr>
          <a:xfrm flipV="1">
            <a:off x="8001000" y="4114800"/>
            <a:ext cx="274320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 flipV="1">
            <a:off x="8001000" y="4343400"/>
            <a:ext cx="25146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/>
          <p:nvPr/>
        </p:nvSpPr>
        <p:spPr>
          <a:xfrm>
            <a:off x="8372520" y="5715000"/>
            <a:ext cx="3428280" cy="15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8000"/>
                </a:solidFill>
                <a:latin typeface="Arial"/>
                <a:ea typeface="DejaVu Sans"/>
              </a:rPr>
              <a:t>*Traditional controlling methods can also be optimized using evolutionary algorithm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9" dur="indefinite" restart="never" nodeType="tmRoot">
          <p:childTnLst>
            <p:seq>
              <p:cTn id="270" dur="indefinite" nodeType="mainSeq">
                <p:childTnLst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0"/>
          <p:cNvSpPr/>
          <p:nvPr/>
        </p:nvSpPr>
        <p:spPr>
          <a:xfrm>
            <a:off x="581040" y="435240"/>
            <a:ext cx="101174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Summary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0" name="PlaceHolder 11"/>
          <p:cNvSpPr/>
          <p:nvPr/>
        </p:nvSpPr>
        <p:spPr>
          <a:xfrm>
            <a:off x="581400" y="2057400"/>
            <a:ext cx="6961680" cy="38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Static Hovering Test: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Optimizes direct motor command to approximate hovering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 flipH="1" rot="5400000">
            <a:off x="10490040" y="2001960"/>
            <a:ext cx="913320" cy="568080"/>
          </a:xfrm>
          <a:prstGeom prst="rect">
            <a:avLst/>
          </a:prstGeom>
          <a:ln w="0">
            <a:noFill/>
          </a:ln>
        </p:spPr>
      </p:pic>
      <p:sp>
        <p:nvSpPr>
          <p:cNvPr id="382" name=""/>
          <p:cNvSpPr/>
          <p:nvPr/>
        </p:nvSpPr>
        <p:spPr>
          <a:xfrm>
            <a:off x="8686800" y="3538440"/>
            <a:ext cx="2513520" cy="456120"/>
          </a:xfrm>
          <a:prstGeom prst="rect">
            <a:avLst/>
          </a:prstGeom>
          <a:solidFill>
            <a:srgbClr val="808080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"/>
          <p:cNvSpPr/>
          <p:nvPr/>
        </p:nvSpPr>
        <p:spPr>
          <a:xfrm>
            <a:off x="9372600" y="2166840"/>
            <a:ext cx="227520" cy="1370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"/>
          <p:cNvSpPr/>
          <p:nvPr/>
        </p:nvSpPr>
        <p:spPr>
          <a:xfrm>
            <a:off x="9601200" y="2166840"/>
            <a:ext cx="1141920" cy="227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12"/>
          <p:cNvSpPr/>
          <p:nvPr/>
        </p:nvSpPr>
        <p:spPr>
          <a:xfrm>
            <a:off x="581400" y="4343400"/>
            <a:ext cx="6961680" cy="38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Dynamic Hovering Test: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Uses results of Static Hovering Test as starting point to optimize controlling system to hover.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8562240" y="6009480"/>
            <a:ext cx="3220200" cy="46080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"/>
          <p:cNvSpPr/>
          <p:nvPr/>
        </p:nvSpPr>
        <p:spPr>
          <a:xfrm>
            <a:off x="8562240" y="4439520"/>
            <a:ext cx="428400" cy="161532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"/>
          <p:cNvSpPr/>
          <p:nvPr/>
        </p:nvSpPr>
        <p:spPr>
          <a:xfrm>
            <a:off x="10033560" y="4392720"/>
            <a:ext cx="15120" cy="72828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"/>
          <p:cNvSpPr/>
          <p:nvPr/>
        </p:nvSpPr>
        <p:spPr>
          <a:xfrm>
            <a:off x="8562240" y="4374720"/>
            <a:ext cx="1287360" cy="64080"/>
          </a:xfrm>
          <a:prstGeom prst="rect">
            <a:avLst/>
          </a:prstGeom>
          <a:solidFill>
            <a:srgbClr val="808080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" descr=""/>
          <p:cNvPicPr/>
          <p:nvPr/>
        </p:nvPicPr>
        <p:blipFill>
          <a:blip r:embed="rId2"/>
          <a:stretch/>
        </p:blipFill>
        <p:spPr>
          <a:xfrm>
            <a:off x="9393480" y="4651200"/>
            <a:ext cx="1430280" cy="883800"/>
          </a:xfrm>
          <a:prstGeom prst="rect">
            <a:avLst/>
          </a:prstGeom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3"/>
          <a:stretch/>
        </p:blipFill>
        <p:spPr>
          <a:xfrm>
            <a:off x="9808920" y="4185360"/>
            <a:ext cx="419040" cy="414720"/>
          </a:xfrm>
          <a:prstGeom prst="rect">
            <a:avLst/>
          </a:prstGeom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4"/>
          <a:stretch/>
        </p:blipFill>
        <p:spPr>
          <a:xfrm rot="140400">
            <a:off x="9963720" y="5540760"/>
            <a:ext cx="255240" cy="255240"/>
          </a:xfrm>
          <a:prstGeom prst="rect">
            <a:avLst/>
          </a:prstGeom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5"/>
          <a:stretch/>
        </p:blipFill>
        <p:spPr>
          <a:xfrm>
            <a:off x="9948960" y="5787000"/>
            <a:ext cx="275040" cy="22176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6"/>
          <a:stretch/>
        </p:blipFill>
        <p:spPr>
          <a:xfrm>
            <a:off x="10324440" y="2057400"/>
            <a:ext cx="419040" cy="4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4071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2023-03-06T22:45:09Z</dcterms:modified>
  <cp:revision>1172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